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BDF5-1CA9-4D3F-A135-08DAE308418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7AA2-E2D3-4148-B24B-E24620D8DD5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C120-7C32-4FD6-BDA3-2B3ADB1A8DC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30B47-8E61-4BA7-A4FF-59BDDFD50F3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9A4D-5CFD-4C6C-8D7B-9EDBFDF866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EA42-1BC0-423E-ABF6-17E6BD47200C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6DE01-711D-43E4-A6B5-2F223DDD118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mD7Tjb6yK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oog/accomodatie_bijziend_verziend.html" TargetMode="External"/><Relationship Id="rId2" Type="http://schemas.openxmlformats.org/officeDocument/2006/relationships/hyperlink" Target="http://www.youtube.com/watch?v=UpLtf8IENJ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plek.org/animaties/oog/netvlie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/>
              <a:t>Thema 6 Regeling en waarneming</a:t>
            </a:r>
            <a:br>
              <a:rPr lang="nl-NL" sz="3200" b="1" dirty="0" smtClean="0"/>
            </a:br>
            <a:r>
              <a:rPr lang="nl-NL" sz="3200" b="1" dirty="0" smtClean="0"/>
              <a:t>Bouw en werking van het oog</a:t>
            </a:r>
            <a:endParaRPr lang="nl-NL" sz="3200" b="1" dirty="0" smtClean="0"/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Mensen </a:t>
            </a:r>
            <a:r>
              <a:rPr lang="nl-NL" dirty="0" smtClean="0"/>
              <a:t>zijn echte OOGDIEREN</a:t>
            </a:r>
          </a:p>
          <a:p>
            <a:r>
              <a:rPr lang="nl-NL" dirty="0" smtClean="0"/>
              <a:t>Wij zien de wereld zoals we deze zien</a:t>
            </a:r>
          </a:p>
          <a:p>
            <a:endParaRPr lang="nl-NL" dirty="0" smtClean="0"/>
          </a:p>
        </p:txBody>
      </p:sp>
      <p:pic>
        <p:nvPicPr>
          <p:cNvPr id="24580" name="Afbeelding 3" descr="OORLO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5329238" cy="3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353425" cy="1008063"/>
          </a:xfrm>
        </p:spPr>
        <p:txBody>
          <a:bodyPr/>
          <a:lstStyle/>
          <a:p>
            <a:pPr eaLnBrk="1" hangingPunct="1"/>
            <a:r>
              <a:rPr lang="nl-NL" altLang="nl-NL" smtClean="0"/>
              <a:t>Werking van het oog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805488"/>
            <a:ext cx="9144000" cy="7921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nl-NL" altLang="nl-NL" sz="3600" b="1" smtClean="0">
                <a:solidFill>
                  <a:srgbClr val="FF0000"/>
                </a:solidFill>
              </a:rPr>
              <a:t>Omgekeerd Verkleind Beeld</a:t>
            </a:r>
            <a:r>
              <a:rPr lang="nl-NL" altLang="nl-NL" sz="36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3796" name="Picture 6" descr="P10302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25538"/>
            <a:ext cx="8424862" cy="460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Omgekeerd beeld?</a:t>
            </a:r>
          </a:p>
        </p:txBody>
      </p:sp>
      <p:sp>
        <p:nvSpPr>
          <p:cNvPr id="23555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altLang="nl-NL" smtClean="0"/>
              <a:t>Waarom zien wij niet alles om ons heen op de kop staan?</a:t>
            </a:r>
          </a:p>
          <a:p>
            <a:r>
              <a:rPr lang="nl-NL" altLang="nl-NL" b="1" smtClean="0"/>
              <a:t>Onze hersenen zetten het beeld weer rechtop</a:t>
            </a:r>
          </a:p>
        </p:txBody>
      </p:sp>
      <p:pic>
        <p:nvPicPr>
          <p:cNvPr id="34820" name="Picture 2" descr="E:\DATA\4A\4A5 FOTO'S HOMEO\P1040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4716463" cy="338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nl-NL" altLang="nl-NL" smtClean="0"/>
              <a:t>Werking van lenzen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37063"/>
            <a:ext cx="8229600" cy="2420937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Het licht gaat door een ruit RECHTDOOR (±)</a:t>
            </a:r>
          </a:p>
          <a:p>
            <a:pPr eaLnBrk="1" hangingPunct="1"/>
            <a:r>
              <a:rPr lang="nl-NL" altLang="nl-NL" sz="2800" smtClean="0"/>
              <a:t>Een BOLLE lens breekt het licht naar BINNEN</a:t>
            </a:r>
          </a:p>
          <a:p>
            <a:pPr eaLnBrk="1" hangingPunct="1"/>
            <a:r>
              <a:rPr lang="nl-NL" altLang="nl-NL" sz="2800" smtClean="0"/>
              <a:t>Een HOLLE lens breekt het licht naar BUITEN</a:t>
            </a:r>
          </a:p>
          <a:p>
            <a:pPr eaLnBrk="1" hangingPunct="1"/>
            <a:r>
              <a:rPr lang="nl-NL" altLang="nl-NL" sz="2800" smtClean="0"/>
              <a:t>Heeft ons oog een holle of bolle lens?</a:t>
            </a:r>
          </a:p>
        </p:txBody>
      </p:sp>
      <p:pic>
        <p:nvPicPr>
          <p:cNvPr id="35844" name="Picture 9" descr="P10302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6975"/>
            <a:ext cx="9144000" cy="3240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353425" cy="1008063"/>
          </a:xfrm>
        </p:spPr>
        <p:txBody>
          <a:bodyPr/>
          <a:lstStyle/>
          <a:p>
            <a:pPr eaLnBrk="1" hangingPunct="1"/>
            <a:r>
              <a:rPr lang="nl-NL" altLang="nl-NL" smtClean="0"/>
              <a:t>Werking van het oog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805488"/>
            <a:ext cx="9144000" cy="7921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nl-NL" altLang="nl-NL" sz="3600" smtClean="0"/>
              <a:t>Een</a:t>
            </a:r>
            <a:r>
              <a:rPr lang="nl-NL" altLang="nl-NL" sz="3600" b="1" smtClean="0">
                <a:solidFill>
                  <a:srgbClr val="FF0000"/>
                </a:solidFill>
              </a:rPr>
              <a:t> bolle </a:t>
            </a:r>
            <a:r>
              <a:rPr lang="nl-NL" altLang="nl-NL" sz="3600" smtClean="0"/>
              <a:t>lens, breekt het licht naar </a:t>
            </a:r>
            <a:r>
              <a:rPr lang="nl-NL" altLang="nl-NL" sz="3600" b="1" smtClean="0">
                <a:solidFill>
                  <a:srgbClr val="FF0000"/>
                </a:solidFill>
              </a:rPr>
              <a:t>binnen</a:t>
            </a:r>
          </a:p>
        </p:txBody>
      </p:sp>
      <p:pic>
        <p:nvPicPr>
          <p:cNvPr id="36868" name="Picture 5" descr="E:\DATA\6A\6A5 FOTOS IMPULSGEL\P10302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6975"/>
            <a:ext cx="9144000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0"/>
            <a:ext cx="5076825" cy="6858000"/>
          </a:xfrm>
        </p:spPr>
        <p:txBody>
          <a:bodyPr/>
          <a:lstStyle/>
          <a:p>
            <a:pPr eaLnBrk="1" hangingPunct="1"/>
            <a:endParaRPr lang="nl-NL" altLang="nl-NL" sz="2800" b="1" smtClean="0"/>
          </a:p>
          <a:p>
            <a:pPr eaLnBrk="1" hangingPunct="1"/>
            <a:r>
              <a:rPr lang="nl-NL" altLang="nl-NL" sz="2800" b="1" smtClean="0"/>
              <a:t>BOVENSTE AFBEELDING:</a:t>
            </a:r>
          </a:p>
          <a:p>
            <a:pPr eaLnBrk="1" hangingPunct="1">
              <a:buFontTx/>
              <a:buNone/>
            </a:pPr>
            <a:endParaRPr lang="nl-NL" altLang="nl-NL" sz="2800" b="1" smtClean="0"/>
          </a:p>
          <a:p>
            <a:pPr eaLnBrk="1" hangingPunct="1"/>
            <a:r>
              <a:rPr lang="nl-NL" altLang="nl-NL" smtClean="0"/>
              <a:t>Voorwerp </a:t>
            </a:r>
            <a:r>
              <a:rPr lang="nl-NL" altLang="nl-NL" b="1" smtClean="0">
                <a:solidFill>
                  <a:srgbClr val="FF0000"/>
                </a:solidFill>
              </a:rPr>
              <a:t>VERAF </a:t>
            </a:r>
            <a:r>
              <a:rPr lang="nl-NL" altLang="nl-NL" smtClean="0"/>
              <a:t>(b.v. een ster)</a:t>
            </a:r>
          </a:p>
          <a:p>
            <a:pPr eaLnBrk="1" hangingPunct="1"/>
            <a:r>
              <a:rPr lang="nl-NL" altLang="nl-NL" smtClean="0"/>
              <a:t>Lichtstralen evenwijdig</a:t>
            </a:r>
          </a:p>
          <a:p>
            <a:pPr eaLnBrk="1" hangingPunct="1"/>
            <a:r>
              <a:rPr lang="nl-NL" altLang="nl-NL" smtClean="0"/>
              <a:t>Een bolle lens buigt het licht</a:t>
            </a:r>
          </a:p>
          <a:p>
            <a:pPr eaLnBrk="1" hangingPunct="1"/>
            <a:r>
              <a:rPr lang="nl-NL" altLang="nl-NL" smtClean="0">
                <a:sym typeface="Wingdings" pitchFamily="2" charset="2"/>
              </a:rPr>
              <a:t> Scherp beeld op scherm</a:t>
            </a:r>
          </a:p>
        </p:txBody>
      </p:sp>
      <p:pic>
        <p:nvPicPr>
          <p:cNvPr id="37891" name="Picture 7" descr="P10302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95922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476250"/>
            <a:ext cx="5148262" cy="6381750"/>
          </a:xfrm>
        </p:spPr>
        <p:txBody>
          <a:bodyPr/>
          <a:lstStyle/>
          <a:p>
            <a:pPr eaLnBrk="1" hangingPunct="1"/>
            <a:endParaRPr lang="nl-NL" altLang="nl-NL" sz="280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nl-NL" altLang="nl-NL" b="1" smtClean="0"/>
              <a:t>AFBEELDING  2 en 3</a:t>
            </a:r>
          </a:p>
          <a:p>
            <a:pPr eaLnBrk="1" hangingPunct="1">
              <a:buFontTx/>
              <a:buNone/>
            </a:pPr>
            <a:endParaRPr lang="nl-NL" altLang="nl-NL" smtClean="0">
              <a:sym typeface="Wingdings" pitchFamily="2" charset="2"/>
            </a:endParaRPr>
          </a:p>
          <a:p>
            <a:pPr eaLnBrk="1" hangingPunct="1"/>
            <a:r>
              <a:rPr lang="nl-NL" altLang="nl-NL" smtClean="0">
                <a:sym typeface="Wingdings" pitchFamily="2" charset="2"/>
              </a:rPr>
              <a:t>Voorwerp </a:t>
            </a:r>
            <a:r>
              <a:rPr lang="nl-NL" altLang="nl-NL" b="1" smtClean="0">
                <a:solidFill>
                  <a:srgbClr val="FF0000"/>
                </a:solidFill>
                <a:sym typeface="Wingdings" pitchFamily="2" charset="2"/>
              </a:rPr>
              <a:t>DICHTBIJ</a:t>
            </a:r>
          </a:p>
          <a:p>
            <a:pPr eaLnBrk="1" hangingPunct="1"/>
            <a:r>
              <a:rPr lang="nl-NL" altLang="nl-NL" smtClean="0">
                <a:sym typeface="Wingdings" pitchFamily="2" charset="2"/>
              </a:rPr>
              <a:t>Lichtstralen komen onder een hoek binnen</a:t>
            </a:r>
          </a:p>
          <a:p>
            <a:pPr eaLnBrk="1" hangingPunct="1"/>
            <a:r>
              <a:rPr lang="nl-NL" altLang="nl-NL" smtClean="0">
                <a:sym typeface="Wingdings" pitchFamily="2" charset="2"/>
              </a:rPr>
              <a:t>De lens moet </a:t>
            </a:r>
            <a:r>
              <a:rPr lang="nl-NL" altLang="nl-NL" b="1" smtClean="0">
                <a:solidFill>
                  <a:srgbClr val="FF0000"/>
                </a:solidFill>
                <a:sym typeface="Wingdings" pitchFamily="2" charset="2"/>
              </a:rPr>
              <a:t>BOLLER</a:t>
            </a:r>
            <a:r>
              <a:rPr lang="nl-NL" altLang="nl-NL" smtClean="0">
                <a:sym typeface="Wingdings" pitchFamily="2" charset="2"/>
              </a:rPr>
              <a:t> zijn om een scherp beeld te geven</a:t>
            </a:r>
            <a:endParaRPr lang="nl-NL" altLang="nl-NL" smtClean="0"/>
          </a:p>
        </p:txBody>
      </p:sp>
      <p:pic>
        <p:nvPicPr>
          <p:cNvPr id="38915" name="Picture 7" descr="P10302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95922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Scherpstellen van het oog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>
                <a:hlinkClick r:id="rId2"/>
              </a:rPr>
              <a:t>http://www.youtube.com/watch?v=PmD7Tjb6yKo</a:t>
            </a:r>
            <a:endParaRPr lang="nl-NL" altLang="nl-NL" smtClean="0"/>
          </a:p>
          <a:p>
            <a:pPr eaLnBrk="1" hangingPunct="1"/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Accomoderen =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Het </a:t>
            </a:r>
            <a:r>
              <a:rPr lang="nl-NL" altLang="nl-NL" b="1" smtClean="0">
                <a:solidFill>
                  <a:srgbClr val="FF0000"/>
                </a:solidFill>
              </a:rPr>
              <a:t>boller</a:t>
            </a:r>
            <a:r>
              <a:rPr lang="nl-NL" altLang="nl-NL" smtClean="0"/>
              <a:t> maken van de ooglens</a:t>
            </a:r>
          </a:p>
          <a:p>
            <a:pPr eaLnBrk="1" hangingPunct="1"/>
            <a:r>
              <a:rPr lang="nl-NL" altLang="nl-NL" smtClean="0"/>
              <a:t>om een voorwerp dat </a:t>
            </a:r>
            <a:r>
              <a:rPr lang="nl-NL" altLang="nl-NL" b="1" smtClean="0">
                <a:solidFill>
                  <a:srgbClr val="FF0000"/>
                </a:solidFill>
              </a:rPr>
              <a:t>dichtbij</a:t>
            </a:r>
            <a:r>
              <a:rPr lang="nl-NL" altLang="nl-NL" smtClean="0"/>
              <a:t> staat</a:t>
            </a:r>
          </a:p>
          <a:p>
            <a:pPr eaLnBrk="1" hangingPunct="1"/>
            <a:r>
              <a:rPr lang="nl-NL" altLang="nl-NL" b="1" smtClean="0">
                <a:solidFill>
                  <a:srgbClr val="FF0000"/>
                </a:solidFill>
              </a:rPr>
              <a:t>scherp</a:t>
            </a:r>
            <a:r>
              <a:rPr lang="nl-NL" altLang="nl-NL" smtClean="0"/>
              <a:t> te kunnen zien.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98600"/>
          </a:xfrm>
        </p:spPr>
        <p:txBody>
          <a:bodyPr/>
          <a:lstStyle/>
          <a:p>
            <a:pPr eaLnBrk="1" hangingPunct="1"/>
            <a:r>
              <a:rPr lang="nl-NL" altLang="nl-NL" smtClean="0"/>
              <a:t>Lens </a:t>
            </a:r>
            <a:r>
              <a:rPr lang="nl-NL" altLang="nl-NL" b="1" smtClean="0">
                <a:solidFill>
                  <a:srgbClr val="FF0000"/>
                </a:solidFill>
              </a:rPr>
              <a:t>‘plat’</a:t>
            </a:r>
            <a:r>
              <a:rPr lang="nl-NL" altLang="nl-NL" smtClean="0"/>
              <a:t>                   Lens </a:t>
            </a:r>
            <a:r>
              <a:rPr lang="nl-NL" altLang="nl-NL" b="1" smtClean="0">
                <a:solidFill>
                  <a:srgbClr val="FF0000"/>
                </a:solidFill>
              </a:rPr>
              <a:t>bol</a:t>
            </a:r>
            <a:br>
              <a:rPr lang="nl-NL" altLang="nl-NL" b="1" smtClean="0">
                <a:solidFill>
                  <a:srgbClr val="FF0000"/>
                </a:solidFill>
              </a:rPr>
            </a:br>
            <a:r>
              <a:rPr lang="nl-NL" altLang="nl-NL" b="1" smtClean="0">
                <a:solidFill>
                  <a:srgbClr val="FF0000"/>
                </a:solidFill>
              </a:rPr>
              <a:t>veraf </a:t>
            </a:r>
            <a:r>
              <a:rPr lang="nl-NL" altLang="nl-NL" b="1" smtClean="0">
                <a:solidFill>
                  <a:schemeClr val="tx1"/>
                </a:solidFill>
              </a:rPr>
              <a:t>scherp</a:t>
            </a:r>
            <a:r>
              <a:rPr lang="nl-NL" altLang="nl-NL" b="1" smtClean="0">
                <a:solidFill>
                  <a:srgbClr val="FF0000"/>
                </a:solidFill>
              </a:rPr>
              <a:t>         dichtbij </a:t>
            </a:r>
            <a:r>
              <a:rPr lang="nl-NL" altLang="nl-NL" b="1" smtClean="0">
                <a:solidFill>
                  <a:schemeClr val="tx1"/>
                </a:solidFill>
              </a:rPr>
              <a:t>scherp</a:t>
            </a:r>
            <a:r>
              <a:rPr lang="nl-NL" altLang="nl-NL" b="1" smtClean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41987" name="Picture 6" descr="P103025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675"/>
            <a:ext cx="9144000" cy="501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Het oog in rust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De oogbol staat onder druk</a:t>
            </a:r>
          </a:p>
          <a:p>
            <a:r>
              <a:rPr lang="nl-NL" altLang="nl-NL" smtClean="0"/>
              <a:t>Het harde oogvlies trekt het straalvormig lichaam naar buiten</a:t>
            </a:r>
          </a:p>
          <a:p>
            <a:r>
              <a:rPr lang="nl-NL" altLang="nl-NL" smtClean="0"/>
              <a:t>De lensbandjes trekken de lens</a:t>
            </a:r>
            <a:r>
              <a:rPr lang="nl-NL" altLang="nl-NL" b="1" smtClean="0">
                <a:solidFill>
                  <a:srgbClr val="FF0000"/>
                </a:solidFill>
              </a:rPr>
              <a:t> PLAT</a:t>
            </a:r>
          </a:p>
          <a:p>
            <a:endParaRPr lang="nl-NL" altLang="nl-NL" smtClean="0"/>
          </a:p>
          <a:p>
            <a:r>
              <a:rPr lang="nl-NL" altLang="nl-NL" smtClean="0"/>
              <a:t>N.B. De lensbandjes zitten aan het harde oogvlies én de lens vast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smtClean="0"/>
              <a:t>Het oog: Animaties  Bioplek.org</a:t>
            </a:r>
            <a:br>
              <a:rPr lang="nl-NL" altLang="nl-NL" sz="3200" smtClean="0"/>
            </a:br>
            <a:r>
              <a:rPr lang="nl-NL" altLang="nl-NL" sz="3200" smtClean="0"/>
              <a:t>ZEER GOED ALLES DOORWERKEN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hlinkClick r:id="rId2"/>
              </a:rPr>
              <a:t>http://www.youtube.com/watch?v=UpLtf8IENJE</a:t>
            </a:r>
            <a:endParaRPr lang="nl-NL" altLang="nl-NL" smtClean="0"/>
          </a:p>
          <a:p>
            <a:pPr eaLnBrk="1" hangingPunct="1">
              <a:buFontTx/>
              <a:buNone/>
            </a:pPr>
            <a:endParaRPr lang="nl-NL" altLang="nl-NL" smtClean="0"/>
          </a:p>
          <a:p>
            <a:pPr eaLnBrk="1" hangingPunct="1"/>
            <a:r>
              <a:rPr lang="nl-NL" altLang="nl-NL" smtClean="0">
                <a:hlinkClick r:id="rId3"/>
              </a:rPr>
              <a:t>http://www.bioplek.org/animaties/oog/accomodatie_bijziend_verziend.html</a:t>
            </a:r>
            <a:r>
              <a:rPr lang="nl-NL" altLang="nl-NL" smtClean="0"/>
              <a:t> 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>
                <a:hlinkClick r:id="rId4"/>
              </a:rPr>
              <a:t>http://www.bioplek.org/animaties/oog/netvlies.html</a:t>
            </a:r>
            <a:r>
              <a:rPr lang="nl-NL" altLang="nl-NL" smtClean="0"/>
              <a:t> </a:t>
            </a:r>
          </a:p>
          <a:p>
            <a:pPr eaLnBrk="1" hangingPunct="1"/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pPr eaLnBrk="1" hangingPunct="1"/>
            <a:r>
              <a:rPr lang="nl-NL" altLang="nl-NL" sz="3600" b="1" smtClean="0"/>
              <a:t>Ontspannen </a:t>
            </a:r>
            <a:r>
              <a:rPr lang="nl-NL" altLang="nl-NL" sz="2400" b="1" smtClean="0">
                <a:solidFill>
                  <a:srgbClr val="FF0000"/>
                </a:solidFill>
                <a:sym typeface="Wingdings" pitchFamily="2" charset="2"/>
              </a:rPr>
              <a:t>s</a:t>
            </a:r>
            <a:r>
              <a:rPr lang="nl-NL" altLang="nl-NL" sz="2400" b="1" smtClean="0">
                <a:solidFill>
                  <a:srgbClr val="FF0000"/>
                </a:solidFill>
              </a:rPr>
              <a:t>traalvormig lichaam</a:t>
            </a:r>
            <a:r>
              <a:rPr lang="nl-NL" altLang="nl-NL" sz="2400" b="1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nl-NL" altLang="nl-NL" sz="3600" b="1" smtClean="0">
                <a:solidFill>
                  <a:schemeClr val="tx1"/>
                </a:solidFill>
              </a:rPr>
              <a:t>Gespannen</a:t>
            </a:r>
            <a:r>
              <a:rPr lang="nl-NL" altLang="nl-NL" sz="3600" smtClean="0"/>
              <a:t> </a:t>
            </a:r>
            <a:r>
              <a:rPr lang="nl-NL" altLang="nl-NL" smtClean="0"/>
              <a:t> </a:t>
            </a:r>
            <a:br>
              <a:rPr lang="nl-NL" altLang="nl-NL" smtClean="0"/>
            </a:br>
            <a:r>
              <a:rPr lang="nl-NL" altLang="nl-NL" sz="3600" b="1" smtClean="0"/>
              <a:t>Gespannen</a:t>
            </a:r>
            <a:r>
              <a:rPr lang="nl-NL" altLang="nl-NL" b="1" smtClean="0"/>
              <a:t>   </a:t>
            </a:r>
            <a:r>
              <a:rPr lang="nl-NL" altLang="nl-NL" sz="2800" b="1" smtClean="0">
                <a:sym typeface="Wingdings" pitchFamily="2" charset="2"/>
              </a:rPr>
              <a:t> </a:t>
            </a:r>
            <a:r>
              <a:rPr lang="nl-NL" altLang="nl-NL" sz="2800" b="1" smtClean="0">
                <a:solidFill>
                  <a:srgbClr val="FF0000"/>
                </a:solidFill>
                <a:sym typeface="Wingdings" pitchFamily="2" charset="2"/>
              </a:rPr>
              <a:t>l</a:t>
            </a:r>
            <a:r>
              <a:rPr lang="nl-NL" altLang="nl-NL" sz="2800" b="1" smtClean="0">
                <a:solidFill>
                  <a:srgbClr val="FF0000"/>
                </a:solidFill>
              </a:rPr>
              <a:t>ensbandjes </a:t>
            </a:r>
            <a:r>
              <a:rPr lang="nl-NL" altLang="nl-NL" sz="2800" b="1" smtClean="0">
                <a:sym typeface="Wingdings" pitchFamily="2" charset="2"/>
              </a:rPr>
              <a:t></a:t>
            </a:r>
            <a:r>
              <a:rPr lang="nl-NL" altLang="nl-NL" b="1" smtClean="0"/>
              <a:t>  </a:t>
            </a:r>
            <a:r>
              <a:rPr lang="nl-NL" altLang="nl-NL" sz="3600" b="1" smtClean="0"/>
              <a:t>Ontspannen</a:t>
            </a:r>
            <a:r>
              <a:rPr lang="nl-NL" altLang="nl-NL" smtClean="0"/>
              <a:t>                 </a:t>
            </a:r>
            <a:endParaRPr lang="nl-NL" altLang="nl-NL" b="1" smtClean="0">
              <a:solidFill>
                <a:srgbClr val="FF0000"/>
              </a:solidFill>
            </a:endParaRPr>
          </a:p>
        </p:txBody>
      </p:sp>
      <p:pic>
        <p:nvPicPr>
          <p:cNvPr id="44035" name="Picture 3" descr="P103025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675"/>
            <a:ext cx="9144000" cy="501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pPr algn="l" eaLnBrk="1" hangingPunct="1"/>
            <a:r>
              <a:rPr lang="nl-NL" altLang="nl-NL" sz="4000" smtClean="0"/>
              <a:t>Veraf scherp zien</a:t>
            </a:r>
          </a:p>
        </p:txBody>
      </p:sp>
      <p:pic>
        <p:nvPicPr>
          <p:cNvPr id="45059" name="Picture 6" descr="P10302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981075"/>
            <a:ext cx="8497887" cy="3527425"/>
          </a:xfrm>
        </p:spPr>
      </p:pic>
      <p:sp>
        <p:nvSpPr>
          <p:cNvPr id="952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221163"/>
            <a:ext cx="9144000" cy="26368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altLang="nl-NL" sz="1200" smtClean="0"/>
          </a:p>
          <a:p>
            <a:pPr eaLnBrk="1" hangingPunct="1"/>
            <a:r>
              <a:rPr lang="nl-NL" altLang="nl-NL" sz="2800" smtClean="0"/>
              <a:t>De oogbol staat onder druk</a:t>
            </a:r>
          </a:p>
          <a:p>
            <a:pPr eaLnBrk="1" hangingPunct="1"/>
            <a:r>
              <a:rPr lang="nl-NL" altLang="nl-NL" sz="2800" smtClean="0"/>
              <a:t>het harde oogvlies trekt aan het straalvormig lichaam</a:t>
            </a:r>
          </a:p>
          <a:p>
            <a:pPr eaLnBrk="1" hangingPunct="1"/>
            <a:r>
              <a:rPr lang="nl-NL" altLang="nl-NL" sz="2800" smtClean="0"/>
              <a:t>Het straalvormig lichaam trekt de lensbandjes strak</a:t>
            </a:r>
          </a:p>
          <a:p>
            <a:pPr eaLnBrk="1" hangingPunct="1"/>
            <a:r>
              <a:rPr lang="nl-NL" altLang="nl-NL" sz="2800" smtClean="0"/>
              <a:t>De lens wordt ‘plat’ getrokken </a:t>
            </a:r>
            <a:r>
              <a:rPr lang="nl-NL" altLang="nl-NL" sz="2800" b="1" smtClean="0">
                <a:solidFill>
                  <a:srgbClr val="FF0000"/>
                </a:solidFill>
              </a:rPr>
              <a:t>(veraf scherp)</a:t>
            </a:r>
            <a:endParaRPr lang="nl-NL" altLang="nl-NL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pPr eaLnBrk="1" hangingPunct="1"/>
            <a:endParaRPr lang="nl-NL" altLang="nl-NL" sz="4000" smtClean="0"/>
          </a:p>
        </p:txBody>
      </p:sp>
      <p:pic>
        <p:nvPicPr>
          <p:cNvPr id="46083" name="Picture 3" descr="P10302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3786188"/>
          </a:xfrm>
        </p:spPr>
      </p:pic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00438"/>
            <a:ext cx="9144000" cy="33575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altLang="nl-NL" sz="1200" smtClean="0"/>
          </a:p>
          <a:p>
            <a:pPr eaLnBrk="1" hangingPunct="1"/>
            <a:r>
              <a:rPr lang="nl-NL" altLang="nl-NL" sz="2800" smtClean="0"/>
              <a:t>De spier in  het straalvormig lichaam trekt samen</a:t>
            </a:r>
          </a:p>
          <a:p>
            <a:pPr eaLnBrk="1" hangingPunct="1"/>
            <a:r>
              <a:rPr lang="nl-NL" altLang="nl-NL" sz="2800" smtClean="0"/>
              <a:t>De spier wordt </a:t>
            </a:r>
            <a:r>
              <a:rPr lang="nl-NL" altLang="nl-NL" sz="2800" b="1" smtClean="0">
                <a:solidFill>
                  <a:srgbClr val="FF0000"/>
                </a:solidFill>
              </a:rPr>
              <a:t>KORTER</a:t>
            </a:r>
            <a:r>
              <a:rPr lang="nl-NL" altLang="nl-NL" sz="2800" smtClean="0"/>
              <a:t> en dikker</a:t>
            </a:r>
          </a:p>
          <a:p>
            <a:pPr eaLnBrk="1" hangingPunct="1"/>
            <a:r>
              <a:rPr lang="nl-NL" altLang="nl-NL" sz="2800" smtClean="0"/>
              <a:t>De </a:t>
            </a:r>
            <a:r>
              <a:rPr lang="nl-NL" altLang="nl-NL" sz="2800" b="1" smtClean="0">
                <a:solidFill>
                  <a:srgbClr val="FF0000"/>
                </a:solidFill>
              </a:rPr>
              <a:t>omtrek</a:t>
            </a:r>
            <a:r>
              <a:rPr lang="nl-NL" altLang="nl-NL" sz="2800" smtClean="0"/>
              <a:t> van de kringspier wordt </a:t>
            </a:r>
            <a:r>
              <a:rPr lang="nl-NL" altLang="nl-NL" sz="2800" b="1" smtClean="0">
                <a:solidFill>
                  <a:srgbClr val="FF0000"/>
                </a:solidFill>
              </a:rPr>
              <a:t>kleiner</a:t>
            </a:r>
          </a:p>
          <a:p>
            <a:pPr eaLnBrk="1" hangingPunct="1"/>
            <a:r>
              <a:rPr lang="nl-NL" altLang="nl-NL" sz="2800" smtClean="0"/>
              <a:t>Er wordt niet meer aan de lens getrokken</a:t>
            </a:r>
          </a:p>
          <a:p>
            <a:pPr eaLnBrk="1" hangingPunct="1"/>
            <a:r>
              <a:rPr lang="nl-NL" altLang="nl-NL" sz="2800" smtClean="0"/>
              <a:t>De lens is </a:t>
            </a:r>
            <a:r>
              <a:rPr lang="nl-NL" altLang="nl-NL" sz="2800" b="1" smtClean="0">
                <a:solidFill>
                  <a:srgbClr val="FF0000"/>
                </a:solidFill>
              </a:rPr>
              <a:t>elastisch</a:t>
            </a:r>
            <a:r>
              <a:rPr lang="nl-NL" altLang="nl-NL" sz="2800" smtClean="0"/>
              <a:t> en de lens wordt BOLLER </a:t>
            </a:r>
          </a:p>
          <a:p>
            <a:pPr eaLnBrk="1" hangingPunct="1"/>
            <a:r>
              <a:rPr lang="nl-NL" altLang="nl-NL" sz="2800" b="1" smtClean="0">
                <a:solidFill>
                  <a:srgbClr val="FF0000"/>
                </a:solidFill>
              </a:rPr>
              <a:t>Dichtbij scherp</a:t>
            </a:r>
            <a:endParaRPr lang="nl-NL" altLang="nl-NL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pPr eaLnBrk="1" hangingPunct="1"/>
            <a:endParaRPr lang="nl-NL" altLang="nl-NL" sz="4000" smtClean="0"/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3357563"/>
            <a:ext cx="9144000" cy="1366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altLang="nl-NL" sz="3600" smtClean="0"/>
              <a:t>Accomoderen</a:t>
            </a:r>
          </a:p>
          <a:p>
            <a:pPr algn="ctr" eaLnBrk="1" hangingPunct="1">
              <a:buFontTx/>
              <a:buNone/>
            </a:pPr>
            <a:r>
              <a:rPr lang="nl-NL" altLang="nl-NL" sz="2800" smtClean="0"/>
              <a:t>Dichterbij </a:t>
            </a:r>
            <a:r>
              <a:rPr lang="nl-NL" altLang="nl-NL" sz="2800" smtClean="0">
                <a:sym typeface="Wingdings" pitchFamily="2" charset="2"/>
              </a:rPr>
              <a:t> lens boller</a:t>
            </a:r>
            <a:endParaRPr lang="nl-NL" altLang="nl-NL" sz="2800" smtClean="0"/>
          </a:p>
        </p:txBody>
      </p:sp>
      <p:pic>
        <p:nvPicPr>
          <p:cNvPr id="47108" name="Picture 8" descr="P10302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0"/>
            <a:ext cx="7775575" cy="3357563"/>
          </a:xfrm>
        </p:spPr>
      </p:pic>
      <p:pic>
        <p:nvPicPr>
          <p:cNvPr id="47109" name="Picture 9" descr="P10302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4581525"/>
            <a:ext cx="4752975" cy="2276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/>
            <a:r>
              <a:rPr lang="nl-NL" altLang="nl-NL" smtClean="0"/>
              <a:t>Brillen: </a:t>
            </a:r>
            <a:r>
              <a:rPr lang="nl-NL" altLang="nl-NL" b="1" smtClean="0">
                <a:solidFill>
                  <a:srgbClr val="FF0000"/>
                </a:solidFill>
              </a:rPr>
              <a:t>bijziend</a:t>
            </a:r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z="3600" smtClean="0"/>
              <a:t>Dicht</a:t>
            </a:r>
            <a:r>
              <a:rPr lang="nl-NL" altLang="nl-NL" sz="3600" b="1" smtClean="0">
                <a:solidFill>
                  <a:srgbClr val="FF0000"/>
                </a:solidFill>
              </a:rPr>
              <a:t>BIJ</a:t>
            </a:r>
            <a:r>
              <a:rPr lang="nl-NL" altLang="nl-NL" sz="3600" smtClean="0"/>
              <a:t> = scherp              Ooglens = </a:t>
            </a:r>
            <a:r>
              <a:rPr lang="nl-NL" altLang="nl-NL" sz="3600" b="1" smtClean="0">
                <a:solidFill>
                  <a:srgbClr val="FF0000"/>
                </a:solidFill>
              </a:rPr>
              <a:t>te bol</a:t>
            </a:r>
          </a:p>
        </p:txBody>
      </p:sp>
      <p:pic>
        <p:nvPicPr>
          <p:cNvPr id="49155" name="Picture 6" descr="P10302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28775"/>
            <a:ext cx="7559675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/>
            <a:r>
              <a:rPr lang="nl-NL" altLang="nl-NL" smtClean="0"/>
              <a:t>Brillen: </a:t>
            </a:r>
            <a:r>
              <a:rPr lang="nl-NL" altLang="nl-NL" b="1" smtClean="0">
                <a:solidFill>
                  <a:srgbClr val="FF0000"/>
                </a:solidFill>
              </a:rPr>
              <a:t>verziend</a:t>
            </a:r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z="3600" b="1" smtClean="0">
                <a:solidFill>
                  <a:srgbClr val="FF0000"/>
                </a:solidFill>
              </a:rPr>
              <a:t>Veraf</a:t>
            </a:r>
            <a:r>
              <a:rPr lang="nl-NL" altLang="nl-NL" sz="3600" smtClean="0"/>
              <a:t> = scherp              Ooglens = </a:t>
            </a:r>
            <a:r>
              <a:rPr lang="nl-NL" altLang="nl-NL" sz="3600" b="1" smtClean="0">
                <a:solidFill>
                  <a:srgbClr val="FF0000"/>
                </a:solidFill>
              </a:rPr>
              <a:t>te plat</a:t>
            </a:r>
          </a:p>
        </p:txBody>
      </p:sp>
      <p:pic>
        <p:nvPicPr>
          <p:cNvPr id="50179" name="Picture 5" descr="P10302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84313"/>
            <a:ext cx="7489825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Het netvlies: </a:t>
            </a:r>
            <a:br>
              <a:rPr lang="nl-NL" altLang="nl-NL" smtClean="0"/>
            </a:br>
            <a:r>
              <a:rPr lang="nl-NL" altLang="nl-NL" smtClean="0"/>
              <a:t>kegeltjes en staafjes</a:t>
            </a:r>
          </a:p>
        </p:txBody>
      </p:sp>
      <p:pic>
        <p:nvPicPr>
          <p:cNvPr id="51203" name="Picture 6" descr="P10302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600200"/>
            <a:ext cx="6481763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00213"/>
          </a:xfrm>
        </p:spPr>
        <p:txBody>
          <a:bodyPr/>
          <a:lstStyle/>
          <a:p>
            <a:pPr eaLnBrk="1" hangingPunct="1"/>
            <a:r>
              <a:rPr lang="nl-NL" altLang="nl-NL" smtClean="0"/>
              <a:t>Lichtzintuigcellen.</a:t>
            </a:r>
            <a:br>
              <a:rPr lang="nl-NL" altLang="nl-NL" smtClean="0"/>
            </a:br>
            <a:r>
              <a:rPr lang="nl-NL" altLang="nl-NL" smtClean="0"/>
              <a:t>Kegeltjes:               Staafjes: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16113"/>
            <a:ext cx="4316412" cy="4210050"/>
          </a:xfrm>
        </p:spPr>
        <p:txBody>
          <a:bodyPr/>
          <a:lstStyle/>
          <a:p>
            <a:pPr eaLnBrk="1" hangingPunct="1"/>
            <a:r>
              <a:rPr lang="nl-NL" altLang="nl-NL" smtClean="0"/>
              <a:t>Kleuren zien</a:t>
            </a:r>
          </a:p>
          <a:p>
            <a:pPr eaLnBrk="1" hangingPunct="1"/>
            <a:r>
              <a:rPr lang="nl-NL" altLang="nl-NL" smtClean="0"/>
              <a:t>Hoge drempelwaarde voor licht</a:t>
            </a:r>
          </a:p>
          <a:p>
            <a:pPr eaLnBrk="1" hangingPunct="1"/>
            <a:r>
              <a:rPr lang="nl-NL" altLang="nl-NL" smtClean="0"/>
              <a:t>In donker nemen ze weinig waar</a:t>
            </a:r>
          </a:p>
          <a:p>
            <a:pPr eaLnBrk="1" hangingPunct="1"/>
            <a:r>
              <a:rPr lang="nl-NL" altLang="nl-NL" smtClean="0"/>
              <a:t>Veel aanwezig in de gele vlek.</a:t>
            </a:r>
          </a:p>
          <a:p>
            <a:pPr eaLnBrk="1" hangingPunct="1"/>
            <a:endParaRPr lang="nl-NL" altLang="nl-NL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16113"/>
            <a:ext cx="4316413" cy="4210050"/>
          </a:xfrm>
        </p:spPr>
        <p:txBody>
          <a:bodyPr/>
          <a:lstStyle/>
          <a:p>
            <a:pPr eaLnBrk="1" hangingPunct="1"/>
            <a:r>
              <a:rPr lang="nl-NL" altLang="nl-NL" smtClean="0"/>
              <a:t>Zwart/wit zien</a:t>
            </a:r>
          </a:p>
          <a:p>
            <a:pPr eaLnBrk="1" hangingPunct="1"/>
            <a:r>
              <a:rPr lang="nl-NL" altLang="nl-NL" smtClean="0"/>
              <a:t>Lage drempelwaarde voor licht</a:t>
            </a:r>
          </a:p>
          <a:p>
            <a:pPr eaLnBrk="1" hangingPunct="1"/>
            <a:r>
              <a:rPr lang="nl-NL" altLang="nl-NL" smtClean="0"/>
              <a:t>In donker goed mee te zien</a:t>
            </a:r>
          </a:p>
          <a:p>
            <a:pPr eaLnBrk="1" hangingPunct="1"/>
            <a:r>
              <a:rPr lang="nl-NL" altLang="nl-NL" smtClean="0"/>
              <a:t>Weinig aanwezig in de gele vlek..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6375"/>
          </a:xfrm>
        </p:spPr>
        <p:txBody>
          <a:bodyPr/>
          <a:lstStyle/>
          <a:p>
            <a:pPr eaLnBrk="1" hangingPunct="1"/>
            <a:r>
              <a:rPr lang="nl-NL" altLang="nl-NL" sz="3800" b="1" smtClean="0">
                <a:solidFill>
                  <a:srgbClr val="FF0000"/>
                </a:solidFill>
              </a:rPr>
              <a:t>Kleurenzien </a:t>
            </a:r>
            <a:r>
              <a:rPr lang="nl-NL" altLang="nl-NL" sz="3800" smtClean="0">
                <a:sym typeface="Wingdings" pitchFamily="2" charset="2"/>
              </a:rPr>
              <a:t> </a:t>
            </a:r>
            <a:br>
              <a:rPr lang="nl-NL" altLang="nl-NL" sz="3800" smtClean="0">
                <a:sym typeface="Wingdings" pitchFamily="2" charset="2"/>
              </a:rPr>
            </a:br>
            <a:r>
              <a:rPr lang="nl-NL" altLang="nl-NL" sz="3800" smtClean="0">
                <a:sym typeface="Wingdings" pitchFamily="2" charset="2"/>
              </a:rPr>
              <a:t>3 verschillende kleurgevoelige pigmenten</a:t>
            </a:r>
            <a:endParaRPr lang="nl-NL" altLang="nl-NL" sz="3800" smtClean="0"/>
          </a:p>
        </p:txBody>
      </p:sp>
      <p:pic>
        <p:nvPicPr>
          <p:cNvPr id="53251" name="Picture 5" descr="P10302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600200"/>
            <a:ext cx="6913563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nl-NL" altLang="nl-NL" sz="3600" smtClean="0"/>
              <a:t>De afbraak van een lichtgevoelig pigment veroorzaakt een</a:t>
            </a:r>
            <a:r>
              <a:rPr lang="nl-NL" altLang="nl-NL" sz="3600" smtClean="0">
                <a:sym typeface="Wingdings" pitchFamily="2" charset="2"/>
              </a:rPr>
              <a:t> impuls</a:t>
            </a:r>
            <a:endParaRPr lang="nl-NL" altLang="nl-NL" sz="3600" smtClean="0"/>
          </a:p>
        </p:txBody>
      </p:sp>
      <p:pic>
        <p:nvPicPr>
          <p:cNvPr id="54275" name="Picture 6" descr="P10302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628775"/>
            <a:ext cx="7056437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05038"/>
          </a:xfrm>
        </p:spPr>
        <p:txBody>
          <a:bodyPr/>
          <a:lstStyle/>
          <a:p>
            <a:pPr eaLnBrk="1" hangingPunct="1"/>
            <a:r>
              <a:rPr lang="nl-NL" altLang="nl-NL" smtClean="0"/>
              <a:t>D’ogen:</a:t>
            </a:r>
            <a:br>
              <a:rPr lang="nl-NL" altLang="nl-NL" smtClean="0"/>
            </a:br>
            <a:r>
              <a:rPr lang="nl-NL" altLang="nl-NL" smtClean="0"/>
              <a:t>noem beschermende functies</a:t>
            </a:r>
            <a:br>
              <a:rPr lang="nl-NL" altLang="nl-NL" smtClean="0"/>
            </a:br>
            <a:r>
              <a:rPr lang="nl-NL" altLang="nl-NL" sz="2800" smtClean="0"/>
              <a:t>Wenkbrauw, wimpers, traanklier, oogleden.</a:t>
            </a:r>
            <a:endParaRPr lang="nl-NL" altLang="nl-NL" smtClean="0"/>
          </a:p>
        </p:txBody>
      </p:sp>
      <p:pic>
        <p:nvPicPr>
          <p:cNvPr id="26627" name="Picture 5" descr="P10302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475"/>
            <a:ext cx="9144000" cy="458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/>
            <a:r>
              <a:rPr lang="nl-NL" altLang="nl-NL" sz="4000" smtClean="0"/>
              <a:t>Gele vlek: </a:t>
            </a:r>
            <a:r>
              <a:rPr lang="nl-NL" altLang="nl-NL" sz="2800" smtClean="0"/>
              <a:t>ligt recht achter de pupil</a:t>
            </a:r>
          </a:p>
        </p:txBody>
      </p:sp>
      <p:pic>
        <p:nvPicPr>
          <p:cNvPr id="55299" name="Picture 6" descr="P10302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title"/>
          </p:nvPr>
        </p:nvSpPr>
        <p:spPr>
          <a:xfrm>
            <a:off x="5364163" y="274638"/>
            <a:ext cx="3322637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Gele vlek</a:t>
            </a:r>
          </a:p>
        </p:txBody>
      </p:sp>
      <p:pic>
        <p:nvPicPr>
          <p:cNvPr id="56323" name="Picture 6" descr="P10302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03800" cy="6858000"/>
          </a:xfrm>
        </p:spPr>
      </p:pic>
      <p:sp>
        <p:nvSpPr>
          <p:cNvPr id="10752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600200"/>
            <a:ext cx="3779837" cy="5068888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Recht achter de pupil</a:t>
            </a:r>
          </a:p>
          <a:p>
            <a:pPr eaLnBrk="1" hangingPunct="1"/>
            <a:r>
              <a:rPr lang="nl-NL" altLang="nl-NL" sz="2800" smtClean="0"/>
              <a:t>Veel zintuigcellen</a:t>
            </a:r>
          </a:p>
          <a:p>
            <a:pPr eaLnBrk="1" hangingPunct="1"/>
            <a:r>
              <a:rPr lang="nl-NL" altLang="nl-NL" sz="2800" smtClean="0"/>
              <a:t>Veel kegeltjes </a:t>
            </a:r>
            <a:r>
              <a:rPr lang="nl-NL" altLang="nl-NL" sz="2800" smtClean="0">
                <a:sym typeface="Wingdings" pitchFamily="2" charset="2"/>
              </a:rPr>
              <a:t> goed kleurenzien</a:t>
            </a:r>
          </a:p>
          <a:p>
            <a:pPr eaLnBrk="1" hangingPunct="1"/>
            <a:r>
              <a:rPr lang="nl-NL" altLang="nl-NL" sz="2800" smtClean="0">
                <a:sym typeface="Wingdings" pitchFamily="2" charset="2"/>
              </a:rPr>
              <a:t>Elke zintuigcel een eigen zenuwcel naar de hersenen </a:t>
            </a:r>
          </a:p>
          <a:p>
            <a:pPr eaLnBrk="1" hangingPunct="1"/>
            <a:r>
              <a:rPr lang="nl-NL" altLang="nl-NL" sz="2800" smtClean="0">
                <a:sym typeface="Wingdings" pitchFamily="2" charset="2"/>
              </a:rPr>
              <a:t>Je ziet een gedetailleerd beeld</a:t>
            </a:r>
            <a:endParaRPr lang="nl-NL" altLang="nl-NL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/>
            <a:r>
              <a:rPr lang="nl-NL" altLang="nl-NL" sz="4000" smtClean="0"/>
              <a:t>Blinde vlek: </a:t>
            </a:r>
            <a:r>
              <a:rPr lang="nl-NL" altLang="nl-NL" sz="2800" smtClean="0"/>
              <a:t>waar de oogzenuw het oog verlaat </a:t>
            </a:r>
            <a:r>
              <a:rPr lang="nl-NL" altLang="nl-NL" sz="2800" smtClean="0">
                <a:sym typeface="Wingdings" pitchFamily="2" charset="2"/>
              </a:rPr>
              <a:t>liggen géén zintuigcellen</a:t>
            </a:r>
            <a:endParaRPr lang="nl-NL" altLang="nl-NL" sz="2800" smtClean="0"/>
          </a:p>
        </p:txBody>
      </p:sp>
      <p:pic>
        <p:nvPicPr>
          <p:cNvPr id="57347" name="Picture 6" descr="P10302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163" y="0"/>
            <a:ext cx="3322637" cy="1844675"/>
          </a:xfrm>
        </p:spPr>
        <p:txBody>
          <a:bodyPr/>
          <a:lstStyle/>
          <a:p>
            <a:pPr eaLnBrk="1" hangingPunct="1"/>
            <a:r>
              <a:rPr lang="nl-NL" altLang="nl-NL" smtClean="0"/>
              <a:t>Oorzaak blinde vlek</a:t>
            </a:r>
          </a:p>
        </p:txBody>
      </p:sp>
      <p:pic>
        <p:nvPicPr>
          <p:cNvPr id="58371" name="Picture 3" descr="P10302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03800" cy="6858000"/>
          </a:xfrm>
        </p:spPr>
      </p:pic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989138"/>
            <a:ext cx="3779837" cy="4868862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Waar komt het licht vandaan in het plaatje?</a:t>
            </a:r>
          </a:p>
          <a:p>
            <a:pPr eaLnBrk="1" hangingPunct="1"/>
            <a:r>
              <a:rPr lang="nl-NL" altLang="nl-NL" sz="2800" smtClean="0"/>
              <a:t>VAN BOVEN!!</a:t>
            </a:r>
          </a:p>
          <a:p>
            <a:pPr eaLnBrk="1" hangingPunct="1"/>
            <a:r>
              <a:rPr lang="nl-NL" altLang="nl-NL" sz="2800" smtClean="0"/>
              <a:t>Het licht gaat tussen de zenuwuitlopers door.</a:t>
            </a:r>
          </a:p>
          <a:p>
            <a:pPr eaLnBrk="1" hangingPunct="1"/>
            <a:r>
              <a:rPr lang="nl-NL" altLang="nl-NL" sz="2800" smtClean="0"/>
              <a:t>De oogzenuw loopt dus door het netvlies heen.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Waarom zien we in elk oog geen zwart gat?</a:t>
            </a:r>
          </a:p>
        </p:txBody>
      </p:sp>
      <p:sp>
        <p:nvSpPr>
          <p:cNvPr id="4915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0" y="1773238"/>
            <a:ext cx="9144000" cy="2232025"/>
          </a:xfrm>
        </p:spPr>
        <p:txBody>
          <a:bodyPr/>
          <a:lstStyle/>
          <a:p>
            <a:r>
              <a:rPr lang="nl-NL" altLang="nl-NL" smtClean="0"/>
              <a:t>1. De twee zwarte gaten van beide ogen nemen niet hetzelfde deel van het beeld waar.</a:t>
            </a:r>
          </a:p>
          <a:p>
            <a:r>
              <a:rPr lang="nl-NL" altLang="nl-NL" smtClean="0"/>
              <a:t>2. Je hersenen vullen het ontbrekende beeld aan.</a:t>
            </a:r>
          </a:p>
        </p:txBody>
      </p:sp>
      <p:sp>
        <p:nvSpPr>
          <p:cNvPr id="59396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-36513" y="4392613"/>
            <a:ext cx="9144001" cy="2420937"/>
          </a:xfrm>
        </p:spPr>
        <p:txBody>
          <a:bodyPr/>
          <a:lstStyle/>
          <a:p>
            <a:endParaRPr lang="nl-NL" altLang="nl-NL" smtClean="0"/>
          </a:p>
        </p:txBody>
      </p:sp>
      <p:pic>
        <p:nvPicPr>
          <p:cNvPr id="59397" name="Picture 4" descr="C:\Users\Lex Onderstal\Documents\BLINDE VL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91440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16113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Waar zitten de meeste staafjes?</a:t>
            </a:r>
            <a:br>
              <a:rPr lang="nl-NL" altLang="nl-NL" sz="2800" smtClean="0"/>
            </a:br>
            <a:r>
              <a:rPr lang="nl-NL" altLang="nl-NL" sz="2800" smtClean="0"/>
              <a:t>Waar zit de gele vlek?</a:t>
            </a:r>
            <a:br>
              <a:rPr lang="nl-NL" altLang="nl-NL" sz="2800" smtClean="0"/>
            </a:br>
            <a:r>
              <a:rPr lang="nl-NL" altLang="nl-NL" sz="2800" smtClean="0"/>
              <a:t>Waar zit de blinde vlek?</a:t>
            </a:r>
            <a:br>
              <a:rPr lang="nl-NL" altLang="nl-NL" sz="2800" smtClean="0"/>
            </a:br>
            <a:r>
              <a:rPr lang="nl-NL" altLang="nl-NL" sz="2800" smtClean="0"/>
              <a:t>A      B      C      D     E     F       G      H    </a:t>
            </a:r>
          </a:p>
        </p:txBody>
      </p:sp>
      <p:pic>
        <p:nvPicPr>
          <p:cNvPr id="60419" name="Picture 8" descr="P10302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6113"/>
            <a:ext cx="8064500" cy="494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nl-NL" altLang="nl-NL" smtClean="0"/>
              <a:t>De werking van de iris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9144000" cy="2589213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Bescherming van het netvlies tegen overbelichting</a:t>
            </a:r>
          </a:p>
          <a:p>
            <a:pPr eaLnBrk="1" hangingPunct="1"/>
            <a:r>
              <a:rPr lang="nl-NL" altLang="nl-NL" sz="2800" smtClean="0"/>
              <a:t>Kringspier trekt samen </a:t>
            </a:r>
          </a:p>
          <a:p>
            <a:pPr eaLnBrk="1" hangingPunct="1"/>
            <a:r>
              <a:rPr lang="nl-NL" altLang="nl-NL" sz="2800" smtClean="0">
                <a:sym typeface="Wingdings" pitchFamily="2" charset="2"/>
              </a:rPr>
              <a:t> </a:t>
            </a:r>
            <a:r>
              <a:rPr lang="nl-NL" altLang="nl-NL" sz="2800" b="1" smtClean="0">
                <a:solidFill>
                  <a:srgbClr val="FF0000"/>
                </a:solidFill>
                <a:sym typeface="Wingdings" pitchFamily="2" charset="2"/>
              </a:rPr>
              <a:t>kleine pupil </a:t>
            </a:r>
            <a:r>
              <a:rPr lang="nl-NL" altLang="nl-NL" sz="2800" smtClean="0">
                <a:sym typeface="Wingdings" pitchFamily="2" charset="2"/>
              </a:rPr>
              <a:t> minder licht op het netvlies</a:t>
            </a:r>
          </a:p>
          <a:p>
            <a:pPr eaLnBrk="1" hangingPunct="1"/>
            <a:r>
              <a:rPr lang="nl-NL" altLang="nl-NL" sz="2800" smtClean="0">
                <a:sym typeface="Wingdings" pitchFamily="2" charset="2"/>
              </a:rPr>
              <a:t>Straalsgewijs lopende spieren trekken samen </a:t>
            </a:r>
          </a:p>
          <a:p>
            <a:pPr eaLnBrk="1" hangingPunct="1">
              <a:buFontTx/>
              <a:buNone/>
            </a:pPr>
            <a:r>
              <a:rPr lang="nl-NL" altLang="nl-NL" sz="2800" smtClean="0">
                <a:sym typeface="Wingdings" pitchFamily="2" charset="2"/>
              </a:rPr>
              <a:t>	 </a:t>
            </a:r>
            <a:r>
              <a:rPr lang="nl-NL" altLang="nl-NL" sz="2800" b="1" smtClean="0">
                <a:solidFill>
                  <a:srgbClr val="FF0000"/>
                </a:solidFill>
                <a:sym typeface="Wingdings" pitchFamily="2" charset="2"/>
              </a:rPr>
              <a:t>grote pupil </a:t>
            </a:r>
            <a:r>
              <a:rPr lang="nl-NL" altLang="nl-NL" sz="2800" smtClean="0">
                <a:sym typeface="Wingdings" pitchFamily="2" charset="2"/>
              </a:rPr>
              <a:t> meer licht op netvlies (in het donker)</a:t>
            </a:r>
            <a:endParaRPr lang="nl-NL" altLang="nl-NL" sz="2800" smtClean="0"/>
          </a:p>
        </p:txBody>
      </p:sp>
      <p:pic>
        <p:nvPicPr>
          <p:cNvPr id="61444" name="Picture 7" descr="P10302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3933825"/>
            <a:ext cx="6480175" cy="2924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248150" cy="2578100"/>
          </a:xfrm>
        </p:spPr>
        <p:txBody>
          <a:bodyPr/>
          <a:lstStyle/>
          <a:p>
            <a:pPr eaLnBrk="1" hangingPunct="1"/>
            <a:r>
              <a:rPr lang="nl-NL" altLang="nl-NL" smtClean="0"/>
              <a:t>Overbelichting </a:t>
            </a:r>
            <a:r>
              <a:rPr lang="nl-NL" altLang="nl-NL" smtClean="0">
                <a:sym typeface="Wingdings" pitchFamily="2" charset="2"/>
              </a:rPr>
              <a:t> extra bescherming</a:t>
            </a:r>
            <a:endParaRPr lang="nl-NL" altLang="nl-NL" smtClean="0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636838"/>
            <a:ext cx="3960813" cy="4032250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Onder het netvlies zit een pigmentlaag</a:t>
            </a:r>
          </a:p>
          <a:p>
            <a:pPr eaLnBrk="1" hangingPunct="1"/>
            <a:r>
              <a:rPr lang="nl-NL" altLang="nl-NL" sz="2800" smtClean="0"/>
              <a:t>Bij extreem veel licht kruipt het pigment over de zintuigcellen</a:t>
            </a:r>
          </a:p>
          <a:p>
            <a:pPr eaLnBrk="1" hangingPunct="1"/>
            <a:r>
              <a:rPr lang="nl-NL" altLang="nl-NL" sz="2800" smtClean="0"/>
              <a:t>Als je uit een donkere ruimte de zon inloopt, zie je even niets.</a:t>
            </a:r>
          </a:p>
        </p:txBody>
      </p:sp>
      <p:pic>
        <p:nvPicPr>
          <p:cNvPr id="62468" name="Picture 7" descr="P10302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85933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274638"/>
            <a:ext cx="3538537" cy="1143000"/>
          </a:xfrm>
        </p:spPr>
        <p:txBody>
          <a:bodyPr/>
          <a:lstStyle/>
          <a:p>
            <a:pPr eaLnBrk="1" hangingPunct="1"/>
            <a:r>
              <a:rPr lang="nl-NL" altLang="nl-NL" sz="4000" smtClean="0"/>
              <a:t>Diepte zien - 1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00200"/>
            <a:ext cx="4716462" cy="4997450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Er is verschil in het beeld van het linker en rechter oog.</a:t>
            </a:r>
          </a:p>
          <a:p>
            <a:pPr eaLnBrk="1" hangingPunct="1"/>
            <a:r>
              <a:rPr lang="nl-NL" altLang="nl-NL" sz="2800" smtClean="0"/>
              <a:t>Door die twee beelden te vergelijken, berekenen de hersenen de afstand</a:t>
            </a:r>
          </a:p>
          <a:p>
            <a:pPr eaLnBrk="1" hangingPunct="1"/>
            <a:r>
              <a:rPr lang="nl-NL" altLang="nl-NL" sz="2800" smtClean="0"/>
              <a:t>Het beeld van iets dat rechts van je staat, komt in dezelfde hersenhelft binnen</a:t>
            </a:r>
          </a:p>
        </p:txBody>
      </p:sp>
      <p:pic>
        <p:nvPicPr>
          <p:cNvPr id="63492" name="Picture 6" descr="P10302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1163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smtClean="0"/>
              <a:t>Diepte zien - 2</a:t>
            </a:r>
          </a:p>
        </p:txBody>
      </p:sp>
      <p:pic>
        <p:nvPicPr>
          <p:cNvPr id="64515" name="Picture 6" descr="P10302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600200"/>
            <a:ext cx="6480175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>
          <a:xfrm>
            <a:off x="5651500" y="765175"/>
            <a:ext cx="3035300" cy="5759450"/>
          </a:xfrm>
        </p:spPr>
        <p:txBody>
          <a:bodyPr/>
          <a:lstStyle/>
          <a:p>
            <a:pPr eaLnBrk="1" hangingPunct="1"/>
            <a:r>
              <a:rPr lang="nl-NL" altLang="nl-NL" smtClean="0"/>
              <a:t>Richten</a:t>
            </a:r>
            <a:br>
              <a:rPr lang="nl-NL" altLang="nl-NL" smtClean="0"/>
            </a:br>
            <a:r>
              <a:rPr lang="nl-NL" altLang="nl-NL" smtClean="0"/>
              <a:t> van </a:t>
            </a:r>
            <a:br>
              <a:rPr lang="nl-NL" altLang="nl-NL" smtClean="0"/>
            </a:br>
            <a:r>
              <a:rPr lang="nl-NL" altLang="nl-NL" smtClean="0"/>
              <a:t>het </a:t>
            </a:r>
            <a:br>
              <a:rPr lang="nl-NL" altLang="nl-NL" smtClean="0"/>
            </a:br>
            <a:r>
              <a:rPr lang="nl-NL" altLang="nl-NL" smtClean="0"/>
              <a:t>oog</a:t>
            </a:r>
            <a:br>
              <a:rPr lang="nl-NL" altLang="nl-NL" smtClean="0"/>
            </a:br>
            <a:r>
              <a:rPr lang="nl-NL" altLang="nl-NL" smtClean="0"/>
              <a:t>m.b.v</a:t>
            </a:r>
            <a:br>
              <a:rPr lang="nl-NL" altLang="nl-NL" smtClean="0"/>
            </a:br>
            <a:r>
              <a:rPr lang="nl-NL" altLang="nl-NL" smtClean="0"/>
              <a:t>spieren aan de</a:t>
            </a:r>
            <a:br>
              <a:rPr lang="nl-NL" altLang="nl-NL" smtClean="0"/>
            </a:br>
            <a:r>
              <a:rPr lang="nl-NL" altLang="nl-NL" smtClean="0"/>
              <a:t>oogbol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445125"/>
            <a:ext cx="1219200" cy="681038"/>
          </a:xfrm>
        </p:spPr>
        <p:txBody>
          <a:bodyPr/>
          <a:lstStyle/>
          <a:p>
            <a:pPr eaLnBrk="1" hangingPunct="1"/>
            <a:endParaRPr lang="nl-NL" altLang="nl-NL" sz="2800" smtClean="0"/>
          </a:p>
        </p:txBody>
      </p:sp>
      <p:pic>
        <p:nvPicPr>
          <p:cNvPr id="27652" name="Picture 11" descr="P10302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4288" y="0"/>
            <a:ext cx="58816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Diepte zien 2</a:t>
            </a:r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  <a:p>
            <a:r>
              <a:rPr lang="nl-NL" altLang="nl-NL" smtClean="0"/>
              <a:t>Hoe groter de hoek tussen de oog</a:t>
            </a:r>
            <a:r>
              <a:rPr lang="nl-NL" altLang="nl-NL" b="1" smtClean="0">
                <a:solidFill>
                  <a:srgbClr val="FF0000"/>
                </a:solidFill>
              </a:rPr>
              <a:t>assen</a:t>
            </a:r>
            <a:r>
              <a:rPr lang="nl-NL" altLang="nl-NL" smtClean="0"/>
              <a:t> </a:t>
            </a:r>
          </a:p>
          <a:p>
            <a:endParaRPr lang="nl-NL" altLang="nl-NL" smtClean="0">
              <a:sym typeface="Wingdings" pitchFamily="2" charset="2"/>
            </a:endParaRPr>
          </a:p>
          <a:p>
            <a:r>
              <a:rPr lang="nl-NL" altLang="nl-NL" smtClean="0">
                <a:sym typeface="Wingdings" pitchFamily="2" charset="2"/>
              </a:rPr>
              <a:t>Hoe verder het voorwerp van je af staat</a:t>
            </a:r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Tijdelijke aanduiding voor inhoud 5" descr="perspectief1.gif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0"/>
            <a:ext cx="7272338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Diepte zien - 3</a:t>
            </a:r>
          </a:p>
        </p:txBody>
      </p:sp>
      <p:sp>
        <p:nvSpPr>
          <p:cNvPr id="6758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9144000" cy="1512887"/>
          </a:xfrm>
        </p:spPr>
        <p:txBody>
          <a:bodyPr/>
          <a:lstStyle/>
          <a:p>
            <a:r>
              <a:rPr lang="nl-NL" altLang="nl-NL" smtClean="0"/>
              <a:t>Een boom die verder weg staat vormt een </a:t>
            </a:r>
            <a:r>
              <a:rPr lang="nl-NL" altLang="nl-NL" b="1" smtClean="0"/>
              <a:t>kleiner </a:t>
            </a:r>
            <a:r>
              <a:rPr lang="nl-NL" altLang="nl-NL" smtClean="0"/>
              <a:t>beeld op je netvlies dan een eenzelfde boom die dichterbij staat.</a:t>
            </a:r>
          </a:p>
        </p:txBody>
      </p:sp>
      <p:pic>
        <p:nvPicPr>
          <p:cNvPr id="67588" name="Tijdelijke aanduiding voor inhoud 4" descr="PERSPECTIE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708275"/>
            <a:ext cx="7200900" cy="4149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Noem de funkties: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nl-NL" altLang="nl-NL" b="1" smtClean="0">
                <a:solidFill>
                  <a:srgbClr val="FF0000"/>
                </a:solidFill>
              </a:rPr>
              <a:t>De ooglens</a:t>
            </a:r>
          </a:p>
          <a:p>
            <a:r>
              <a:rPr lang="nl-NL" altLang="nl-NL" smtClean="0"/>
              <a:t>Scherpstellen</a:t>
            </a:r>
          </a:p>
          <a:p>
            <a:r>
              <a:rPr lang="nl-NL" altLang="nl-NL" b="1" smtClean="0">
                <a:solidFill>
                  <a:srgbClr val="FF0000"/>
                </a:solidFill>
              </a:rPr>
              <a:t>De iris</a:t>
            </a:r>
            <a:r>
              <a:rPr lang="nl-NL" altLang="nl-NL" smtClean="0"/>
              <a:t>.</a:t>
            </a:r>
          </a:p>
          <a:p>
            <a:r>
              <a:rPr lang="nl-NL" altLang="nl-NL" smtClean="0"/>
              <a:t>Regelt de hoeveelheid licht die door de pupil gaat.</a:t>
            </a:r>
          </a:p>
          <a:p>
            <a:r>
              <a:rPr lang="nl-NL" altLang="nl-NL" b="1" smtClean="0">
                <a:solidFill>
                  <a:srgbClr val="FF0000"/>
                </a:solidFill>
              </a:rPr>
              <a:t>Harde oogvlies</a:t>
            </a:r>
          </a:p>
          <a:p>
            <a:r>
              <a:rPr lang="nl-NL" altLang="nl-NL" smtClean="0"/>
              <a:t>Geeft samen met het hoornvlies stevigheid aan het oog dat onder druk staat.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Noem de functies: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nl-NL" altLang="nl-NL" b="1" smtClean="0">
                <a:solidFill>
                  <a:srgbClr val="FF0000"/>
                </a:solidFill>
              </a:rPr>
              <a:t>Netvlies</a:t>
            </a:r>
          </a:p>
          <a:p>
            <a:r>
              <a:rPr lang="nl-NL" altLang="nl-NL" smtClean="0"/>
              <a:t>Bevat de lichtgevoelige zintuigcellen.</a:t>
            </a:r>
          </a:p>
          <a:p>
            <a:r>
              <a:rPr lang="nl-NL" altLang="nl-NL" b="1" smtClean="0">
                <a:solidFill>
                  <a:srgbClr val="FF0000"/>
                </a:solidFill>
              </a:rPr>
              <a:t>Vaatvlies:</a:t>
            </a:r>
          </a:p>
          <a:p>
            <a:r>
              <a:rPr lang="nl-NL" altLang="nl-NL" smtClean="0"/>
              <a:t>Bevat bloedvaten (voedingsstoffen en zuurstof aanvoeren, afval afvoeren)</a:t>
            </a:r>
          </a:p>
          <a:p>
            <a:r>
              <a:rPr lang="nl-NL" altLang="nl-NL" b="1" smtClean="0">
                <a:solidFill>
                  <a:srgbClr val="FF0000"/>
                </a:solidFill>
              </a:rPr>
              <a:t>Gele vlek:</a:t>
            </a:r>
          </a:p>
          <a:p>
            <a:r>
              <a:rPr lang="nl-NL" altLang="nl-NL" smtClean="0"/>
              <a:t>Extra gevoelige plek van het netvlies, recht achter de pupil.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6588125" y="908050"/>
            <a:ext cx="2305050" cy="5400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mtClean="0"/>
              <a:t>Ons </a:t>
            </a:r>
            <a:r>
              <a:rPr lang="nl-NL" altLang="nl-NL" b="1" smtClean="0">
                <a:solidFill>
                  <a:srgbClr val="FF0000"/>
                </a:solidFill>
              </a:rPr>
              <a:t>oog</a:t>
            </a:r>
            <a:r>
              <a:rPr lang="nl-NL" altLang="nl-NL" smtClean="0"/>
              <a:t> werkt net zo als een </a:t>
            </a:r>
            <a:r>
              <a:rPr lang="nl-NL" altLang="nl-NL" b="1" smtClean="0">
                <a:solidFill>
                  <a:srgbClr val="FF0000"/>
                </a:solidFill>
              </a:rPr>
              <a:t>foto-</a:t>
            </a:r>
            <a:br>
              <a:rPr lang="nl-NL" altLang="nl-NL" b="1" smtClean="0">
                <a:solidFill>
                  <a:srgbClr val="FF0000"/>
                </a:solidFill>
              </a:rPr>
            </a:br>
            <a:r>
              <a:rPr lang="nl-NL" altLang="nl-NL" b="1" smtClean="0">
                <a:solidFill>
                  <a:srgbClr val="FF0000"/>
                </a:solidFill>
              </a:rPr>
              <a:t>camera</a:t>
            </a:r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mtClean="0"/>
              <a:t/>
            </a:r>
            <a:br>
              <a:rPr lang="nl-NL" altLang="nl-NL" smtClean="0"/>
            </a:br>
            <a:endParaRPr lang="nl-NL" altLang="nl-NL" smtClean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588125" y="6165850"/>
            <a:ext cx="2555875" cy="431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nl-NL" altLang="nl-NL" sz="2800" smtClean="0"/>
          </a:p>
        </p:txBody>
      </p:sp>
      <p:pic>
        <p:nvPicPr>
          <p:cNvPr id="30724" name="Picture 7" descr="P10302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6264275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888" y="908050"/>
            <a:ext cx="2808287" cy="3600450"/>
          </a:xfrm>
        </p:spPr>
        <p:txBody>
          <a:bodyPr/>
          <a:lstStyle/>
          <a:p>
            <a:pPr eaLnBrk="1" hangingPunct="1"/>
            <a:r>
              <a:rPr lang="nl-NL" altLang="nl-NL" smtClean="0"/>
              <a:t>Werking van </a:t>
            </a:r>
            <a:br>
              <a:rPr lang="nl-NL" altLang="nl-NL" smtClean="0"/>
            </a:br>
            <a:r>
              <a:rPr lang="nl-NL" altLang="nl-NL" smtClean="0"/>
              <a:t>camera</a:t>
            </a:r>
            <a:br>
              <a:rPr lang="nl-NL" altLang="nl-NL" smtClean="0"/>
            </a:br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mtClean="0"/>
              <a:t>Beeld?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940425" y="4221163"/>
            <a:ext cx="3203575" cy="2376487"/>
          </a:xfrm>
        </p:spPr>
        <p:txBody>
          <a:bodyPr/>
          <a:lstStyle/>
          <a:p>
            <a:pPr eaLnBrk="1" hangingPunct="1"/>
            <a:endParaRPr lang="nl-NL" altLang="nl-NL" sz="2800" smtClean="0"/>
          </a:p>
          <a:p>
            <a:pPr eaLnBrk="1" hangingPunct="1"/>
            <a:r>
              <a:rPr lang="nl-NL" altLang="nl-NL" b="1" smtClean="0">
                <a:solidFill>
                  <a:srgbClr val="FF0000"/>
                </a:solidFill>
              </a:rPr>
              <a:t>Omgekeerd</a:t>
            </a:r>
          </a:p>
          <a:p>
            <a:pPr eaLnBrk="1" hangingPunct="1"/>
            <a:r>
              <a:rPr lang="nl-NL" altLang="nl-NL" b="1" smtClean="0">
                <a:solidFill>
                  <a:srgbClr val="FF0000"/>
                </a:solidFill>
              </a:rPr>
              <a:t>Verkleind</a:t>
            </a:r>
          </a:p>
          <a:p>
            <a:pPr eaLnBrk="1" hangingPunct="1"/>
            <a:r>
              <a:rPr lang="nl-NL" altLang="nl-NL" b="1" smtClean="0">
                <a:solidFill>
                  <a:srgbClr val="FF0000"/>
                </a:solidFill>
              </a:rPr>
              <a:t>Beeld </a:t>
            </a:r>
          </a:p>
        </p:txBody>
      </p:sp>
      <p:pic>
        <p:nvPicPr>
          <p:cNvPr id="31748" name="Picture 7" descr="P10302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5867400" cy="6337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353425" cy="1628775"/>
          </a:xfrm>
        </p:spPr>
        <p:txBody>
          <a:bodyPr/>
          <a:lstStyle/>
          <a:p>
            <a:pPr eaLnBrk="1" hangingPunct="1"/>
            <a:r>
              <a:rPr lang="nl-NL" altLang="nl-NL" sz="4000" b="1" smtClean="0"/>
              <a:t>Een lichtstraat door het centrum van de lens gaat </a:t>
            </a:r>
            <a:r>
              <a:rPr lang="nl-NL" altLang="nl-NL" sz="4000" b="1" smtClean="0">
                <a:solidFill>
                  <a:srgbClr val="FF0000"/>
                </a:solidFill>
              </a:rPr>
              <a:t>RECHTDOOR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732463"/>
            <a:ext cx="9144000" cy="11255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nl-NL" altLang="nl-NL" sz="3600" smtClean="0"/>
              <a:t>Van elk stipje van de schaar wordt een beeld gevormd op het netvlies.</a:t>
            </a:r>
          </a:p>
        </p:txBody>
      </p:sp>
      <p:pic>
        <p:nvPicPr>
          <p:cNvPr id="32772" name="Picture 5" descr="E:\DATA\6A\6A5 FOTOS IMPULSGEL\P10302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8351838" cy="388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762</Words>
  <Application>Microsoft Office PowerPoint</Application>
  <PresentationFormat>Diavoorstelling (4:3)</PresentationFormat>
  <Paragraphs>143</Paragraphs>
  <Slides>42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Office-thema</vt:lpstr>
      <vt:lpstr>Thema 6 Regeling en waarneming Bouw en werking van het oog</vt:lpstr>
      <vt:lpstr>Het oog: Animaties  Bioplek.org ZEER GOED ALLES DOORWERKEN</vt:lpstr>
      <vt:lpstr>D’ogen: noem beschermende functies Wenkbrauw, wimpers, traanklier, oogleden.</vt:lpstr>
      <vt:lpstr>Richten  van  het  oog m.b.v spieren aan de oogbol</vt:lpstr>
      <vt:lpstr>Noem de funkties:</vt:lpstr>
      <vt:lpstr>Noem de functies:</vt:lpstr>
      <vt:lpstr>Ons oog werkt net zo als een foto- camera  </vt:lpstr>
      <vt:lpstr>Werking van  camera  Beeld?</vt:lpstr>
      <vt:lpstr>Een lichtstraat door het centrum van de lens gaat RECHTDOOR</vt:lpstr>
      <vt:lpstr>Werking van het oog</vt:lpstr>
      <vt:lpstr>Omgekeerd beeld?</vt:lpstr>
      <vt:lpstr>Werking van lenzen</vt:lpstr>
      <vt:lpstr>Werking van het oog</vt:lpstr>
      <vt:lpstr>Dia 14</vt:lpstr>
      <vt:lpstr>Dia 15</vt:lpstr>
      <vt:lpstr>Scherpstellen van het oog</vt:lpstr>
      <vt:lpstr>Accomoderen =</vt:lpstr>
      <vt:lpstr>Lens ‘plat’                   Lens bol veraf scherp         dichtbij scherp   </vt:lpstr>
      <vt:lpstr>Het oog in rust</vt:lpstr>
      <vt:lpstr>Ontspannen straalvormig lichaamGespannen   Gespannen    lensbandjes   Ontspannen                 </vt:lpstr>
      <vt:lpstr>Veraf scherp zien</vt:lpstr>
      <vt:lpstr>Dia 22</vt:lpstr>
      <vt:lpstr>Dia 23</vt:lpstr>
      <vt:lpstr>Brillen: bijziend DichtBIJ = scherp              Ooglens = te bol</vt:lpstr>
      <vt:lpstr>Brillen: verziend Veraf = scherp              Ooglens = te plat</vt:lpstr>
      <vt:lpstr>Het netvlies:  kegeltjes en staafjes</vt:lpstr>
      <vt:lpstr>Lichtzintuigcellen. Kegeltjes:               Staafjes:</vt:lpstr>
      <vt:lpstr>Kleurenzien   3 verschillende kleurgevoelige pigmenten</vt:lpstr>
      <vt:lpstr>De afbraak van een lichtgevoelig pigment veroorzaakt een impuls</vt:lpstr>
      <vt:lpstr>Gele vlek: ligt recht achter de pupil</vt:lpstr>
      <vt:lpstr>Gele vlek</vt:lpstr>
      <vt:lpstr>Blinde vlek: waar de oogzenuw het oog verlaat liggen géén zintuigcellen</vt:lpstr>
      <vt:lpstr>Oorzaak blinde vlek</vt:lpstr>
      <vt:lpstr>Waarom zien we in elk oog geen zwart gat?</vt:lpstr>
      <vt:lpstr>Waar zitten de meeste staafjes? Waar zit de gele vlek? Waar zit de blinde vlek? A      B      C      D     E     F       G      H    </vt:lpstr>
      <vt:lpstr>De werking van de iris</vt:lpstr>
      <vt:lpstr>Overbelichting  extra bescherming</vt:lpstr>
      <vt:lpstr>Diepte zien - 1</vt:lpstr>
      <vt:lpstr>Diepte zien - 2</vt:lpstr>
      <vt:lpstr>Diepte zien 2</vt:lpstr>
      <vt:lpstr>Dia 41</vt:lpstr>
      <vt:lpstr>Diepte zien - 3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6 Regeling en waarneming Bouw en werking van het oog</dc:title>
  <dc:creator>biobertus</dc:creator>
  <cp:lastModifiedBy>biobertus</cp:lastModifiedBy>
  <cp:revision>1</cp:revision>
  <dcterms:created xsi:type="dcterms:W3CDTF">2014-12-16T11:53:07Z</dcterms:created>
  <dcterms:modified xsi:type="dcterms:W3CDTF">2014-12-16T11:55:21Z</dcterms:modified>
</cp:coreProperties>
</file>